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-3.png>
</file>

<file path=ppt/media/image-10-4.png>
</file>

<file path=ppt/media/image-10-5.png>
</file>

<file path=ppt/media/image-11-1.png>
</file>

<file path=ppt/media/image-11-2.png>
</file>

<file path=ppt/media/image-11-3.png>
</file>

<file path=ppt/media/image-11-4.png>
</file>

<file path=ppt/media/image-11-5.png>
</file>

<file path=ppt/media/image-11-6.png>
</file>

<file path=ppt/media/image-12-1.png>
</file>

<file path=ppt/media/image-12-2.png>
</file>

<file path=ppt/media/image-12-3.png>
</file>

<file path=ppt/media/image-13-1.png>
</file>

<file path=ppt/media/image-13-2.png>
</file>

<file path=ppt/media/image-13-3.png>
</file>

<file path=ppt/media/image-14-1.png>
</file>

<file path=ppt/media/image-14-2.png>
</file>

<file path=ppt/media/image-15-1.png>
</file>

<file path=ppt/media/image-15-2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media/image-9-3.png>
</file>

<file path=ppt/media/image-9-4.png>
</file>

<file path=ppt/media/image-9-5.png>
</file>

<file path=ppt/media/image-9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image" Target="../media/image-11-5.png"/><Relationship Id="rId6" Type="http://schemas.openxmlformats.org/officeDocument/2006/relationships/image" Target="../media/image-11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984427" y="434221"/>
            <a:ext cx="3944303" cy="4930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82"/>
              </a:lnSpc>
              <a:buNone/>
            </a:pPr>
            <a:endParaRPr lang="en-US" sz="3106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427" y="1242774"/>
            <a:ext cx="6552486" cy="6552486"/>
          </a:xfrm>
          <a:prstGeom prst="rect">
            <a:avLst/>
          </a:prstGeom>
        </p:spPr>
      </p:pic>
      <p:pic>
        <p:nvPicPr>
          <p:cNvPr id="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996196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Les Microservices: Une Nouvelle Approche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376" y="2829282"/>
            <a:ext cx="3127177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846546" y="4051221"/>
            <a:ext cx="268283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Découpage Modulaire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846546" y="4878824"/>
            <a:ext cx="2682835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Les microservices divisent les applications en composants indépendants et légers, facilitant le développement et la maintenance.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552" y="2829282"/>
            <a:ext cx="3127177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973723" y="4051221"/>
            <a:ext cx="268283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Communication Standardisée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973723" y="4878824"/>
            <a:ext cx="268283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Les microservices interagissent via des interfaces bien définies, assurant l'interopérabilité et la flexibilité.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8729" y="2829282"/>
            <a:ext cx="3127296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00899" y="4051221"/>
            <a:ext cx="26829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Évolutivité Dynamique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00899" y="4878824"/>
            <a:ext cx="268295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Chaque microservice peut être déployé, mis à jour et redimensionné indépendamment, améliorant l'agilité.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514713"/>
            <a:ext cx="68409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Microservices en Pratique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376" y="2653427"/>
            <a:ext cx="523756" cy="5237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24376" y="3399353"/>
            <a:ext cx="209538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Base de Données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624376" y="4226957"/>
            <a:ext cx="209538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Chaque microservice gère sa propre base de données, optimisée pour ses besoins spécifiques.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012" y="2653427"/>
            <a:ext cx="523875" cy="52387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053012" y="3399473"/>
            <a:ext cx="20955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API Standardisées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053012" y="4227076"/>
            <a:ext cx="20955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Les microservices communiquent via des API RESTful bien définies, favorisant l'interopérabilité.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653427"/>
            <a:ext cx="523875" cy="52387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399473"/>
            <a:ext cx="20955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Déploiement Automatisé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227076"/>
            <a:ext cx="209550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L'intégration continue et le déploiement automatisé permettent une livraison rapide et fiable.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0524" y="2653427"/>
            <a:ext cx="523875" cy="52387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910524" y="3399473"/>
            <a:ext cx="20955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Évolutivité Élastique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9910524" y="4227076"/>
            <a:ext cx="20955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Chaque microservice peut être redimensionné indépendamment en fonction de la charge de travail.</a:t>
            </a:r>
            <a:endParaRPr lang="en-US" sz="1750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298067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31575" y="427673"/>
            <a:ext cx="6567130" cy="9720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Découvrez les Microservices avec le Projet Vprofile</a:t>
            </a:r>
            <a:endParaRPr lang="en-US" sz="3062" dirty="0"/>
          </a:p>
        </p:txBody>
      </p:sp>
      <p:sp>
        <p:nvSpPr>
          <p:cNvPr id="5" name="Shape 2"/>
          <p:cNvSpPr/>
          <p:nvPr/>
        </p:nvSpPr>
        <p:spPr>
          <a:xfrm>
            <a:off x="4031575" y="1710690"/>
            <a:ext cx="6567130" cy="2918460"/>
          </a:xfrm>
          <a:prstGeom prst="roundRect">
            <a:avLst>
              <a:gd name="adj" fmla="val 9593"/>
            </a:avLst>
          </a:prstGeom>
          <a:solidFill>
            <a:srgbClr val="0A081B"/>
          </a:solidFill>
          <a:ln w="38100">
            <a:solidFill>
              <a:srgbClr val="302E4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225290" y="1849636"/>
            <a:ext cx="29306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Frontend</a:t>
            </a:r>
            <a:endParaRPr lang="en-US" sz="1225" dirty="0"/>
          </a:p>
        </p:txBody>
      </p:sp>
      <p:sp>
        <p:nvSpPr>
          <p:cNvPr id="7" name="Text 4"/>
          <p:cNvSpPr/>
          <p:nvPr/>
        </p:nvSpPr>
        <p:spPr>
          <a:xfrm>
            <a:off x="7474506" y="1849636"/>
            <a:ext cx="2930604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Application web basée sur Spring Boot et Angular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4225290" y="2564011"/>
            <a:ext cx="29306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Backend</a:t>
            </a:r>
            <a:endParaRPr lang="en-US" sz="1225" dirty="0"/>
          </a:p>
        </p:txBody>
      </p:sp>
      <p:sp>
        <p:nvSpPr>
          <p:cNvPr id="9" name="Text 6"/>
          <p:cNvSpPr/>
          <p:nvPr/>
        </p:nvSpPr>
        <p:spPr>
          <a:xfrm>
            <a:off x="7474506" y="2564011"/>
            <a:ext cx="2930604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Microservices implémentés avec Spring Boot et Java</a:t>
            </a:r>
            <a:endParaRPr lang="en-US" sz="1225" dirty="0"/>
          </a:p>
        </p:txBody>
      </p:sp>
      <p:sp>
        <p:nvSpPr>
          <p:cNvPr id="10" name="Text 7"/>
          <p:cNvSpPr/>
          <p:nvPr/>
        </p:nvSpPr>
        <p:spPr>
          <a:xfrm>
            <a:off x="4225290" y="3278386"/>
            <a:ext cx="29306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Base de Données</a:t>
            </a:r>
            <a:endParaRPr lang="en-US" sz="1225" dirty="0"/>
          </a:p>
        </p:txBody>
      </p:sp>
      <p:sp>
        <p:nvSpPr>
          <p:cNvPr id="11" name="Text 8"/>
          <p:cNvSpPr/>
          <p:nvPr/>
        </p:nvSpPr>
        <p:spPr>
          <a:xfrm>
            <a:off x="7474506" y="3278386"/>
            <a:ext cx="2930604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MySQL, Redis et Elasticsearch pour le stockage des données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4225290" y="3992761"/>
            <a:ext cx="29306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Orchestration</a:t>
            </a:r>
            <a:endParaRPr lang="en-US" sz="1225" dirty="0"/>
          </a:p>
        </p:txBody>
      </p:sp>
      <p:sp>
        <p:nvSpPr>
          <p:cNvPr id="13" name="Text 10"/>
          <p:cNvSpPr/>
          <p:nvPr/>
        </p:nvSpPr>
        <p:spPr>
          <a:xfrm>
            <a:off x="7474506" y="3992761"/>
            <a:ext cx="2930604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Kubernetes pour le déploiement et la gestion des conteneurs</a:t>
            </a:r>
            <a:endParaRPr lang="en-US" sz="1225" dirty="0"/>
          </a:p>
        </p:txBody>
      </p:sp>
      <p:sp>
        <p:nvSpPr>
          <p:cNvPr id="14" name="Text 11"/>
          <p:cNvSpPr/>
          <p:nvPr/>
        </p:nvSpPr>
        <p:spPr>
          <a:xfrm>
            <a:off x="4031575" y="4804053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endParaRPr lang="en-US" sz="1225" dirty="0"/>
          </a:p>
        </p:txBody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575" y="5227677"/>
            <a:ext cx="6567130" cy="3642717"/>
          </a:xfrm>
          <a:prstGeom prst="rect">
            <a:avLst/>
          </a:prstGeom>
        </p:spPr>
      </p:pic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537710" y="72902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   Site Web Emart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8551" y="1756648"/>
            <a:ext cx="3533180" cy="513861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24376" y="7145179"/>
            <a:ext cx="938164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4135457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31575" y="427673"/>
            <a:ext cx="6567130" cy="19440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Voici un résumé des points essentiels de la partie sur le déploiement de l'application microservices EMart :</a:t>
            </a:r>
            <a:endParaRPr lang="en-US" sz="3062" dirty="0"/>
          </a:p>
        </p:txBody>
      </p:sp>
      <p:sp>
        <p:nvSpPr>
          <p:cNvPr id="5" name="Text 2"/>
          <p:cNvSpPr/>
          <p:nvPr/>
        </p:nvSpPr>
        <p:spPr>
          <a:xfrm>
            <a:off x="4031575" y="2682716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Objectif et Contexte :</a:t>
            </a:r>
            <a:endParaRPr lang="en-US" sz="1225" dirty="0"/>
          </a:p>
        </p:txBody>
      </p:sp>
      <p:sp>
        <p:nvSpPr>
          <p:cNvPr id="6" name="Text 3"/>
          <p:cNvSpPr/>
          <p:nvPr/>
        </p:nvSpPr>
        <p:spPr>
          <a:xfrm>
            <a:off x="4280297" y="3106341"/>
            <a:ext cx="6318409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But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Déployer l'application EMart, une application de commerce électronique, en utilisant une architecture de microservices.</a:t>
            </a:r>
            <a:endParaRPr lang="en-US" sz="1225" dirty="0"/>
          </a:p>
        </p:txBody>
      </p:sp>
      <p:sp>
        <p:nvSpPr>
          <p:cNvPr id="7" name="Text 4"/>
          <p:cNvSpPr/>
          <p:nvPr/>
        </p:nvSpPr>
        <p:spPr>
          <a:xfrm>
            <a:off x="4280297" y="3665934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Composants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4529138" y="3976807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Frontend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Passerelle API avec Nginx, application client en Angular.</a:t>
            </a:r>
            <a:endParaRPr lang="en-US" sz="1225" dirty="0"/>
          </a:p>
        </p:txBody>
      </p:sp>
      <p:sp>
        <p:nvSpPr>
          <p:cNvPr id="9" name="Text 6"/>
          <p:cNvSpPr/>
          <p:nvPr/>
        </p:nvSpPr>
        <p:spPr>
          <a:xfrm>
            <a:off x="4529138" y="4287679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Backend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Services NodeJS pour l'API principale, Java pour l'API des livres, MongoDB pour la base de données principale, et MySQL pour la base de données des livres.</a:t>
            </a:r>
            <a:endParaRPr lang="en-US" sz="1225" dirty="0"/>
          </a:p>
        </p:txBody>
      </p:sp>
      <p:sp>
        <p:nvSpPr>
          <p:cNvPr id="10" name="Text 7"/>
          <p:cNvSpPr/>
          <p:nvPr/>
        </p:nvSpPr>
        <p:spPr>
          <a:xfrm>
            <a:off x="4031575" y="4960025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Configuration et Déploiement :</a:t>
            </a:r>
            <a:endParaRPr lang="en-US" sz="1225" dirty="0"/>
          </a:p>
        </p:txBody>
      </p:sp>
      <p:sp>
        <p:nvSpPr>
          <p:cNvPr id="11" name="Text 8"/>
          <p:cNvSpPr/>
          <p:nvPr/>
        </p:nvSpPr>
        <p:spPr>
          <a:xfrm>
            <a:off x="4280416" y="5383649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1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Préparation de l'Environnement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4529138" y="5694521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Télécharger les fichiers nécessaires, configurer le répertoire et s'assurer que toutes les autres machines virtuelles sont arrêtées.</a:t>
            </a:r>
            <a:endParaRPr lang="en-US" sz="1225" dirty="0"/>
          </a:p>
        </p:txBody>
      </p:sp>
      <p:sp>
        <p:nvSpPr>
          <p:cNvPr id="13" name="Text 10"/>
          <p:cNvSpPr/>
          <p:nvPr/>
        </p:nvSpPr>
        <p:spPr>
          <a:xfrm>
            <a:off x="4529138" y="6254115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Lancer la VM avec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vagrant up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et se connecter avec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vagrant ssh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225" dirty="0"/>
          </a:p>
        </p:txBody>
      </p:sp>
      <p:sp>
        <p:nvSpPr>
          <p:cNvPr id="14" name="Text 11"/>
          <p:cNvSpPr/>
          <p:nvPr/>
        </p:nvSpPr>
        <p:spPr>
          <a:xfrm>
            <a:off x="4280416" y="6564987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2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Utilisation de Docker Compose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5" name="Text 12"/>
          <p:cNvSpPr/>
          <p:nvPr/>
        </p:nvSpPr>
        <p:spPr>
          <a:xfrm>
            <a:off x="4529138" y="6875859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Cloner le dépôt de l'application EMart.</a:t>
            </a:r>
            <a:endParaRPr lang="en-US" sz="1225" dirty="0"/>
          </a:p>
        </p:txBody>
      </p:sp>
      <p:sp>
        <p:nvSpPr>
          <p:cNvPr id="16" name="Text 13"/>
          <p:cNvSpPr/>
          <p:nvPr/>
        </p:nvSpPr>
        <p:spPr>
          <a:xfrm>
            <a:off x="4529138" y="7186732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 fichier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docker-compose.yml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inclut une étape de build pour créer des images Docker à partir du code source.</a:t>
            </a:r>
            <a:endParaRPr lang="en-US" sz="1225" dirty="0"/>
          </a:p>
        </p:txBody>
      </p:sp>
      <p:sp>
        <p:nvSpPr>
          <p:cNvPr id="17" name="Text 14"/>
          <p:cNvSpPr/>
          <p:nvPr/>
        </p:nvSpPr>
        <p:spPr>
          <a:xfrm>
            <a:off x="4529138" y="7746325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Lancer les conteneurs avec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up -d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225" dirty="0"/>
          </a:p>
        </p:txBody>
      </p:sp>
      <p:sp>
        <p:nvSpPr>
          <p:cNvPr id="18" name="Text 15"/>
          <p:cNvSpPr/>
          <p:nvPr/>
        </p:nvSpPr>
        <p:spPr>
          <a:xfrm>
            <a:off x="4031575" y="8169950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Validation de l'Application EMart :</a:t>
            </a:r>
            <a:endParaRPr lang="en-US" sz="1225" dirty="0"/>
          </a:p>
        </p:txBody>
      </p:sp>
      <p:sp>
        <p:nvSpPr>
          <p:cNvPr id="19" name="Text 16"/>
          <p:cNvSpPr/>
          <p:nvPr/>
        </p:nvSpPr>
        <p:spPr>
          <a:xfrm>
            <a:off x="4280297" y="8593574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Accès et Test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20" name="Text 17"/>
          <p:cNvSpPr/>
          <p:nvPr/>
        </p:nvSpPr>
        <p:spPr>
          <a:xfrm>
            <a:off x="4529138" y="8904446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Accéder à l'application via l'adresse IP de la VM.</a:t>
            </a:r>
            <a:endParaRPr lang="en-US" sz="1225" dirty="0"/>
          </a:p>
        </p:txBody>
      </p:sp>
      <p:sp>
        <p:nvSpPr>
          <p:cNvPr id="21" name="Text 18"/>
          <p:cNvSpPr/>
          <p:nvPr/>
        </p:nvSpPr>
        <p:spPr>
          <a:xfrm>
            <a:off x="4529138" y="9215318"/>
            <a:ext cx="6069568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Tester les fonctionnalités : enregistrement et connexion d'utilisateur, interaction avec les services backend (NodeJS et Java), et vérification de la communication avec les bases de données (MongoDB et MySQL).</a:t>
            </a:r>
            <a:endParaRPr lang="en-US" sz="1225" dirty="0"/>
          </a:p>
        </p:txBody>
      </p:sp>
      <p:sp>
        <p:nvSpPr>
          <p:cNvPr id="22" name="Text 19"/>
          <p:cNvSpPr/>
          <p:nvPr/>
        </p:nvSpPr>
        <p:spPr>
          <a:xfrm>
            <a:off x="4031575" y="10136386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Nettoyage :</a:t>
            </a:r>
            <a:endParaRPr lang="en-US" sz="1225" dirty="0"/>
          </a:p>
        </p:txBody>
      </p:sp>
      <p:sp>
        <p:nvSpPr>
          <p:cNvPr id="23" name="Text 20"/>
          <p:cNvSpPr/>
          <p:nvPr/>
        </p:nvSpPr>
        <p:spPr>
          <a:xfrm>
            <a:off x="4280297" y="10560010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Arrêt et Suppression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24" name="Text 21"/>
          <p:cNvSpPr/>
          <p:nvPr/>
        </p:nvSpPr>
        <p:spPr>
          <a:xfrm>
            <a:off x="4529138" y="10870883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Utiliser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down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arrêter et supprimer les conteneurs.</a:t>
            </a:r>
            <a:endParaRPr lang="en-US" sz="1225" dirty="0"/>
          </a:p>
        </p:txBody>
      </p:sp>
      <p:sp>
        <p:nvSpPr>
          <p:cNvPr id="25" name="Text 22"/>
          <p:cNvSpPr/>
          <p:nvPr/>
        </p:nvSpPr>
        <p:spPr>
          <a:xfrm>
            <a:off x="4529138" y="11181755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Utiliser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system prune -a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nettoyer toutes les images et conteneurs inutilisés.</a:t>
            </a:r>
            <a:endParaRPr lang="en-US" sz="1225" dirty="0"/>
          </a:p>
        </p:txBody>
      </p:sp>
      <p:sp>
        <p:nvSpPr>
          <p:cNvPr id="26" name="Text 23"/>
          <p:cNvSpPr/>
          <p:nvPr/>
        </p:nvSpPr>
        <p:spPr>
          <a:xfrm>
            <a:off x="4529138" y="11492627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Quitter la VM et s'assurer qu'elle est arrêtée avec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vagrant halt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225" dirty="0"/>
          </a:p>
        </p:txBody>
      </p:sp>
      <p:sp>
        <p:nvSpPr>
          <p:cNvPr id="27" name="Text 24"/>
          <p:cNvSpPr/>
          <p:nvPr/>
        </p:nvSpPr>
        <p:spPr>
          <a:xfrm>
            <a:off x="4031575" y="11916251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 :</a:t>
            </a:r>
            <a:endParaRPr lang="en-US" sz="1225" dirty="0"/>
          </a:p>
        </p:txBody>
      </p:sp>
      <p:sp>
        <p:nvSpPr>
          <p:cNvPr id="28" name="Text 25"/>
          <p:cNvSpPr/>
          <p:nvPr/>
        </p:nvSpPr>
        <p:spPr>
          <a:xfrm>
            <a:off x="4280297" y="12339876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Simplicité et Scalabilité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29" name="Text 26"/>
          <p:cNvSpPr/>
          <p:nvPr/>
        </p:nvSpPr>
        <p:spPr>
          <a:xfrm>
            <a:off x="4529138" y="12650748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Montrer la facilité d'exécution d'une application microservices avec Docker et Docker Compose.</a:t>
            </a:r>
            <a:endParaRPr lang="en-US" sz="1225" dirty="0"/>
          </a:p>
        </p:txBody>
      </p:sp>
      <p:sp>
        <p:nvSpPr>
          <p:cNvPr id="30" name="Text 27"/>
          <p:cNvSpPr/>
          <p:nvPr/>
        </p:nvSpPr>
        <p:spPr>
          <a:xfrm>
            <a:off x="4529138" y="13210342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 à l'utilisation avancée de Docker, avec des exemples concrets de build et de gestion de conteneurs.</a:t>
            </a:r>
            <a:endParaRPr lang="en-US" sz="1225" dirty="0"/>
          </a:p>
        </p:txBody>
      </p:sp>
      <p:pic>
        <p:nvPicPr>
          <p:cNvPr id="3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5212735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31575" y="427673"/>
            <a:ext cx="6567130" cy="1458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Docker Images, Docker Containers et Docker Compose : Différences et Commandes Essentielles</a:t>
            </a:r>
            <a:endParaRPr lang="en-US" sz="3062" dirty="0"/>
          </a:p>
        </p:txBody>
      </p:sp>
      <p:sp>
        <p:nvSpPr>
          <p:cNvPr id="5" name="Text 2"/>
          <p:cNvSpPr/>
          <p:nvPr/>
        </p:nvSpPr>
        <p:spPr>
          <a:xfrm>
            <a:off x="4031575" y="2118955"/>
            <a:ext cx="233303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Docker Images</a:t>
            </a:r>
            <a:endParaRPr lang="en-US" sz="1837" dirty="0"/>
          </a:p>
        </p:txBody>
      </p:sp>
      <p:sp>
        <p:nvSpPr>
          <p:cNvPr id="6" name="Text 3"/>
          <p:cNvSpPr/>
          <p:nvPr/>
        </p:nvSpPr>
        <p:spPr>
          <a:xfrm>
            <a:off x="4031575" y="2643902"/>
            <a:ext cx="6567130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Concept</a:t>
            </a:r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Une image Docker est un package léger et autonome qui inclut tout ce qui est nécessaire pour exécuter un morceau de logiciel, y compris le code, un runtime, des bibliothèques, des variables d'environnement et des configurations. Les images servent de modèles pour créer des conteneurs.</a:t>
            </a:r>
            <a:endParaRPr lang="en-US" sz="1225" dirty="0"/>
          </a:p>
        </p:txBody>
      </p:sp>
      <p:sp>
        <p:nvSpPr>
          <p:cNvPr id="7" name="Text 4"/>
          <p:cNvSpPr/>
          <p:nvPr/>
        </p:nvSpPr>
        <p:spPr>
          <a:xfrm>
            <a:off x="4031575" y="3813691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Commandes Essentielles</a:t>
            </a:r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4280416" y="4237315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1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images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Liste les images Docker locales.</a:t>
            </a:r>
            <a:endParaRPr lang="en-US" sz="1225" dirty="0"/>
          </a:p>
        </p:txBody>
      </p:sp>
      <p:sp>
        <p:nvSpPr>
          <p:cNvPr id="9" name="Text 6"/>
          <p:cNvSpPr/>
          <p:nvPr/>
        </p:nvSpPr>
        <p:spPr>
          <a:xfrm>
            <a:off x="4280416" y="4548187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2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pull &lt;image&gt;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Télécharge une image depuis un registre Docker (comme Docker Hub).</a:t>
            </a:r>
            <a:endParaRPr lang="en-US" sz="1225" dirty="0"/>
          </a:p>
        </p:txBody>
      </p:sp>
      <p:sp>
        <p:nvSpPr>
          <p:cNvPr id="10" name="Text 7"/>
          <p:cNvSpPr/>
          <p:nvPr/>
        </p:nvSpPr>
        <p:spPr>
          <a:xfrm>
            <a:off x="4280416" y="4859060"/>
            <a:ext cx="631829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3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build -t &lt;nom_image&gt; .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Construit une image Docker à partir d'un Dockerfile situé dans le répertoire courant.</a:t>
            </a:r>
            <a:endParaRPr lang="en-US" sz="1225" dirty="0"/>
          </a:p>
        </p:txBody>
      </p:sp>
      <p:sp>
        <p:nvSpPr>
          <p:cNvPr id="11" name="Text 8"/>
          <p:cNvSpPr/>
          <p:nvPr/>
        </p:nvSpPr>
        <p:spPr>
          <a:xfrm>
            <a:off x="4280416" y="5418653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4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rmi &lt;image_id&gt;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Supprime une image Docker locale.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4031575" y="5900618"/>
            <a:ext cx="233303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Docker Containers</a:t>
            </a:r>
            <a:endParaRPr lang="en-US" sz="1837" dirty="0"/>
          </a:p>
        </p:txBody>
      </p:sp>
      <p:sp>
        <p:nvSpPr>
          <p:cNvPr id="13" name="Text 10"/>
          <p:cNvSpPr/>
          <p:nvPr/>
        </p:nvSpPr>
        <p:spPr>
          <a:xfrm>
            <a:off x="4031575" y="6425565"/>
            <a:ext cx="656713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Concept</a:t>
            </a:r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Un conteneur Docker est une instance en cours d'exécution d'une image Docker. Les conteneurs sont légers et isolés, mais partagent le noyau du système d'exploitation de l'hôte.</a:t>
            </a:r>
            <a:endParaRPr lang="en-US" sz="1225" dirty="0"/>
          </a:p>
        </p:txBody>
      </p:sp>
      <p:sp>
        <p:nvSpPr>
          <p:cNvPr id="14" name="Text 11"/>
          <p:cNvSpPr/>
          <p:nvPr/>
        </p:nvSpPr>
        <p:spPr>
          <a:xfrm>
            <a:off x="4031575" y="7097911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Commandes Essentielles</a:t>
            </a:r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5" name="Text 12"/>
          <p:cNvSpPr/>
          <p:nvPr/>
        </p:nvSpPr>
        <p:spPr>
          <a:xfrm>
            <a:off x="4280416" y="7521535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1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ps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Liste les conteneurs Docker en cours d'exécution.</a:t>
            </a:r>
            <a:endParaRPr lang="en-US" sz="1225" dirty="0"/>
          </a:p>
        </p:txBody>
      </p:sp>
      <p:sp>
        <p:nvSpPr>
          <p:cNvPr id="16" name="Text 13"/>
          <p:cNvSpPr/>
          <p:nvPr/>
        </p:nvSpPr>
        <p:spPr>
          <a:xfrm>
            <a:off x="4280416" y="7832408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2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ps -a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Liste tous les conteneurs, y compris ceux qui sont arrêtés.</a:t>
            </a:r>
            <a:endParaRPr lang="en-US" sz="1225" dirty="0"/>
          </a:p>
        </p:txBody>
      </p:sp>
      <p:sp>
        <p:nvSpPr>
          <p:cNvPr id="17" name="Text 14"/>
          <p:cNvSpPr/>
          <p:nvPr/>
        </p:nvSpPr>
        <p:spPr>
          <a:xfrm>
            <a:off x="4280416" y="8143280"/>
            <a:ext cx="631829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3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run -d -p &lt;port_hote&gt;:&lt;port_conteneur&gt; --name &lt;nom_conteneur&gt; &lt;image&gt;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Crée et exécute un nouveau conteneur à partir d'une image.</a:t>
            </a:r>
            <a:endParaRPr lang="en-US" sz="1225" dirty="0"/>
          </a:p>
        </p:txBody>
      </p:sp>
      <p:sp>
        <p:nvSpPr>
          <p:cNvPr id="18" name="Text 15"/>
          <p:cNvSpPr/>
          <p:nvPr/>
        </p:nvSpPr>
        <p:spPr>
          <a:xfrm>
            <a:off x="4280416" y="8702873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4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stop &lt;nom_conteneur&gt;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Arrête un conteneur en cours d'exécution.</a:t>
            </a:r>
            <a:endParaRPr lang="en-US" sz="1225" dirty="0"/>
          </a:p>
        </p:txBody>
      </p:sp>
      <p:sp>
        <p:nvSpPr>
          <p:cNvPr id="19" name="Text 16"/>
          <p:cNvSpPr/>
          <p:nvPr/>
        </p:nvSpPr>
        <p:spPr>
          <a:xfrm>
            <a:off x="4280416" y="9013746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5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rm &lt;nom_conteneur&gt;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Supprime un conteneur arrêté.</a:t>
            </a:r>
            <a:endParaRPr lang="en-US" sz="1225" dirty="0"/>
          </a:p>
        </p:txBody>
      </p:sp>
      <p:sp>
        <p:nvSpPr>
          <p:cNvPr id="20" name="Text 17"/>
          <p:cNvSpPr/>
          <p:nvPr/>
        </p:nvSpPr>
        <p:spPr>
          <a:xfrm>
            <a:off x="4280416" y="9324618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6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logs &lt;nom_conteneur&gt;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Affiche les logs d'un conteneur.</a:t>
            </a:r>
            <a:endParaRPr lang="en-US" sz="1225" dirty="0"/>
          </a:p>
        </p:txBody>
      </p:sp>
      <p:sp>
        <p:nvSpPr>
          <p:cNvPr id="21" name="Text 18"/>
          <p:cNvSpPr/>
          <p:nvPr/>
        </p:nvSpPr>
        <p:spPr>
          <a:xfrm>
            <a:off x="4280416" y="9635490"/>
            <a:ext cx="631829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7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exec -it &lt;nom_conteneur&gt; /bin/bash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Ouvre un terminal interactif dans un conteneur en cours d'exécution.</a:t>
            </a:r>
            <a:endParaRPr lang="en-US" sz="1225" dirty="0"/>
          </a:p>
        </p:txBody>
      </p:sp>
      <p:sp>
        <p:nvSpPr>
          <p:cNvPr id="22" name="Text 19"/>
          <p:cNvSpPr/>
          <p:nvPr/>
        </p:nvSpPr>
        <p:spPr>
          <a:xfrm>
            <a:off x="4031575" y="10366177"/>
            <a:ext cx="233303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Docker Compose</a:t>
            </a:r>
            <a:endParaRPr lang="en-US" sz="1837" dirty="0"/>
          </a:p>
        </p:txBody>
      </p:sp>
      <p:sp>
        <p:nvSpPr>
          <p:cNvPr id="23" name="Text 20"/>
          <p:cNvSpPr/>
          <p:nvPr/>
        </p:nvSpPr>
        <p:spPr>
          <a:xfrm>
            <a:off x="4031575" y="10891123"/>
            <a:ext cx="6567130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Concept</a:t>
            </a:r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Docker Compose est un outil qui permet de définir et de gérer des applications multi-conteneurs. Avec un fichier </a:t>
            </a:r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docker-compose.yml</a:t>
            </a:r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vous pouvez configurer les services, les réseaux et les volumes de votre application.</a:t>
            </a:r>
            <a:endParaRPr lang="en-US" sz="1225" dirty="0"/>
          </a:p>
        </p:txBody>
      </p:sp>
      <p:sp>
        <p:nvSpPr>
          <p:cNvPr id="24" name="Text 21"/>
          <p:cNvSpPr/>
          <p:nvPr/>
        </p:nvSpPr>
        <p:spPr>
          <a:xfrm>
            <a:off x="4031575" y="11812191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Commandes Essentielles</a:t>
            </a:r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25" name="Text 22"/>
          <p:cNvSpPr/>
          <p:nvPr/>
        </p:nvSpPr>
        <p:spPr>
          <a:xfrm>
            <a:off x="4280416" y="12235815"/>
            <a:ext cx="631829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1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up -d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Démarre tous les services définis dans le fichier 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docker-compose.yml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en arrière-plan.</a:t>
            </a:r>
            <a:endParaRPr lang="en-US" sz="1225" dirty="0"/>
          </a:p>
        </p:txBody>
      </p:sp>
      <p:sp>
        <p:nvSpPr>
          <p:cNvPr id="26" name="Text 23"/>
          <p:cNvSpPr/>
          <p:nvPr/>
        </p:nvSpPr>
        <p:spPr>
          <a:xfrm>
            <a:off x="4280416" y="12795409"/>
            <a:ext cx="631829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2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down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Arrête et supprime tous les conteneurs, réseaux et volumes définis par 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up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225" dirty="0"/>
          </a:p>
        </p:txBody>
      </p:sp>
      <p:sp>
        <p:nvSpPr>
          <p:cNvPr id="27" name="Text 24"/>
          <p:cNvSpPr/>
          <p:nvPr/>
        </p:nvSpPr>
        <p:spPr>
          <a:xfrm>
            <a:off x="4280416" y="13355002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3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build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Construit ou reconstruit les images de service.</a:t>
            </a:r>
            <a:endParaRPr lang="en-US" sz="1225" dirty="0"/>
          </a:p>
        </p:txBody>
      </p:sp>
      <p:sp>
        <p:nvSpPr>
          <p:cNvPr id="28" name="Text 25"/>
          <p:cNvSpPr/>
          <p:nvPr/>
        </p:nvSpPr>
        <p:spPr>
          <a:xfrm>
            <a:off x="4280416" y="13665875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4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logs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Affiche les logs de tous les services.</a:t>
            </a:r>
            <a:endParaRPr lang="en-US" sz="1225" dirty="0"/>
          </a:p>
        </p:txBody>
      </p:sp>
      <p:sp>
        <p:nvSpPr>
          <p:cNvPr id="29" name="Text 26"/>
          <p:cNvSpPr/>
          <p:nvPr/>
        </p:nvSpPr>
        <p:spPr>
          <a:xfrm>
            <a:off x="4280416" y="13976747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5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ps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Liste les conteneurs gérés par Docker Compose.</a:t>
            </a:r>
            <a:endParaRPr lang="en-US" sz="1225" dirty="0"/>
          </a:p>
        </p:txBody>
      </p:sp>
      <p:sp>
        <p:nvSpPr>
          <p:cNvPr id="30" name="Text 27"/>
          <p:cNvSpPr/>
          <p:nvPr/>
        </p:nvSpPr>
        <p:spPr>
          <a:xfrm>
            <a:off x="4280416" y="14287619"/>
            <a:ext cx="631829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6"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exec &lt;service&gt; &lt;commande&gt;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Exécute une commande dans un conteneur en cours d'exécution.</a:t>
            </a:r>
            <a:endParaRPr lang="en-US" sz="1225" dirty="0"/>
          </a:p>
        </p:txBody>
      </p:sp>
      <p:pic>
        <p:nvPicPr>
          <p:cNvPr id="3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179195"/>
            <a:ext cx="7477601" cy="3832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Les Conteneurs: Une Révolution dans le Monde de l'Informatique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534531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Plongeons dans l'univers passionnant des conteneurs, de Docker et des microservices - une transformation numérique qui bouleverse le secteur informatique.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6678097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6685717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6661428"/>
            <a:ext cx="181177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Etienne Koa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693307"/>
            <a:ext cx="72378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Qu'est-ce qu'un Conteneur?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89452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68679" y="2936200"/>
            <a:ext cx="1441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2970848"/>
            <a:ext cx="278927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Unité d'Empaquetage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45126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Les conteneurs permettent d'emballer une application avec toutes ses dépendances dans une unité standardisée et portable.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289452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12367" y="2936200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2970848"/>
            <a:ext cx="32823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Environnement Cohérent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45126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Chaque conteneur fournit un environnement d'exécution identique, assurant la reproductibilité et la fiabilité des applications.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26863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3199" y="5310307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3449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Isolation et Sécurité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82537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Les conteneurs offrent une isolation des ressources et une sécurité renforcée, limitant les risques de conflits et de failles.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043113"/>
            <a:ext cx="844974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Docker: Un Outil Révolutionnaire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292912"/>
            <a:ext cx="27654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Qu'est-ce que Docker?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624376" y="4209455"/>
            <a:ext cx="27654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Docker est un outil open-source qui permet de créer, déployer et exécuter des applications dans des conteneurs.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3292912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Avantages Clés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939433" y="3862268"/>
            <a:ext cx="27654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Portabilité, évolutivité, performance et simplicité d'utilisation font de Docker un outil incontournable pour les développeurs.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3292912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Écosystème Riche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254490" y="3862268"/>
            <a:ext cx="27654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Docker s'appuie sur une communauté active et un vaste écosystème d'outils et de services complémentaires.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998934"/>
            <a:ext cx="868334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Manipuler les Conteneurs Docker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4684157"/>
            <a:ext cx="9381649" cy="27742"/>
          </a:xfrm>
          <a:prstGeom prst="rect">
            <a:avLst/>
          </a:prstGeom>
          <a:solidFill>
            <a:srgbClr val="302E41"/>
          </a:solidFill>
          <a:ln/>
        </p:spPr>
      </p:sp>
      <p:sp>
        <p:nvSpPr>
          <p:cNvPr id="6" name="Shape 3"/>
          <p:cNvSpPr/>
          <p:nvPr/>
        </p:nvSpPr>
        <p:spPr>
          <a:xfrm>
            <a:off x="4900315" y="3906560"/>
            <a:ext cx="27742" cy="777597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7" name="Shape 4"/>
          <p:cNvSpPr/>
          <p:nvPr/>
        </p:nvSpPr>
        <p:spPr>
          <a:xfrm>
            <a:off x="4664273" y="443424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42153" y="4475917"/>
            <a:ext cx="1441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525441" y="21376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Créer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846546" y="2618065"/>
            <a:ext cx="413539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Construire une image Docker à partir d'un Dockerfile définissant l'environnement de l'application.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301210" y="4684157"/>
            <a:ext cx="27742" cy="777597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169" y="443424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2450" y="4475917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5926336" y="56840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Exécuter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247442" y="6164461"/>
            <a:ext cx="413539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Lancer un conteneur Docker à partir d'une image, en configurant les paramètres d'exécution.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9702225" y="3906560"/>
            <a:ext cx="27742" cy="777597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17" name="Shape 14"/>
          <p:cNvSpPr/>
          <p:nvPr/>
        </p:nvSpPr>
        <p:spPr>
          <a:xfrm>
            <a:off x="9466183" y="443424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618583" y="4475917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327350" y="21376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Gérer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456" y="2618065"/>
            <a:ext cx="413539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Utiliser les commandes Docker pour interagir avec les conteneurs, les inspecter et les administrer.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1830526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31575" y="427673"/>
            <a:ext cx="6567130" cy="1458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Voici un résumé des points essentiels de la partie Docker Hands-on :</a:t>
            </a:r>
            <a:endParaRPr lang="en-US" sz="3062" dirty="0"/>
          </a:p>
        </p:txBody>
      </p:sp>
      <p:sp>
        <p:nvSpPr>
          <p:cNvPr id="5" name="Text 2"/>
          <p:cNvSpPr/>
          <p:nvPr/>
        </p:nvSpPr>
        <p:spPr>
          <a:xfrm>
            <a:off x="4031575" y="2196703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 :</a:t>
            </a:r>
            <a:endParaRPr lang="en-US" sz="1225" dirty="0"/>
          </a:p>
        </p:txBody>
      </p:sp>
      <p:sp>
        <p:nvSpPr>
          <p:cNvPr id="6" name="Text 3"/>
          <p:cNvSpPr/>
          <p:nvPr/>
        </p:nvSpPr>
        <p:spPr>
          <a:xfrm>
            <a:off x="4280297" y="2620328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Objectif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Cette partie est une introduction pratique à Docker.</a:t>
            </a:r>
            <a:endParaRPr lang="en-US" sz="1225" dirty="0"/>
          </a:p>
        </p:txBody>
      </p:sp>
      <p:sp>
        <p:nvSpPr>
          <p:cNvPr id="7" name="Text 4"/>
          <p:cNvSpPr/>
          <p:nvPr/>
        </p:nvSpPr>
        <p:spPr>
          <a:xfrm>
            <a:off x="4280297" y="2931200"/>
            <a:ext cx="6318409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Préparation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Utilisation de Git Bash ou d’un terminal pour créer un répertoire et y placer un fichier Vagrant basé sur Ubuntu 20 pour installer Docker.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4031575" y="3603546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Étapes Clés :</a:t>
            </a:r>
            <a:endParaRPr lang="en-US" sz="1225" dirty="0"/>
          </a:p>
        </p:txBody>
      </p:sp>
      <p:sp>
        <p:nvSpPr>
          <p:cNvPr id="9" name="Text 6"/>
          <p:cNvSpPr/>
          <p:nvPr/>
        </p:nvSpPr>
        <p:spPr>
          <a:xfrm>
            <a:off x="4280416" y="4027170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1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Configuration de l'environnement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0" name="Text 7"/>
          <p:cNvSpPr/>
          <p:nvPr/>
        </p:nvSpPr>
        <p:spPr>
          <a:xfrm>
            <a:off x="4529138" y="4338042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Utilisation de Vagrant pour configurer une machine virtuelle (VM) avec Docker.</a:t>
            </a:r>
            <a:endParaRPr lang="en-US" sz="1225" dirty="0"/>
          </a:p>
        </p:txBody>
      </p:sp>
      <p:sp>
        <p:nvSpPr>
          <p:cNvPr id="11" name="Text 8"/>
          <p:cNvSpPr/>
          <p:nvPr/>
        </p:nvSpPr>
        <p:spPr>
          <a:xfrm>
            <a:off x="4529138" y="4648914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Commandes nécessaires disponibles dans la documentation Docker.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4280416" y="4959787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2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Installation de Docker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3" name="Text 10"/>
          <p:cNvSpPr/>
          <p:nvPr/>
        </p:nvSpPr>
        <p:spPr>
          <a:xfrm>
            <a:off x="4529138" y="5270659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Lancer la VM avec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vagrant up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225" dirty="0"/>
          </a:p>
        </p:txBody>
      </p:sp>
      <p:sp>
        <p:nvSpPr>
          <p:cNvPr id="14" name="Text 11"/>
          <p:cNvSpPr/>
          <p:nvPr/>
        </p:nvSpPr>
        <p:spPr>
          <a:xfrm>
            <a:off x="4529138" y="5581531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 connecter à la VM via SSH et vérifier l'état du service Docker (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systemctl status docker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).</a:t>
            </a:r>
            <a:endParaRPr lang="en-US" sz="1225" dirty="0"/>
          </a:p>
        </p:txBody>
      </p:sp>
      <p:sp>
        <p:nvSpPr>
          <p:cNvPr id="15" name="Text 12"/>
          <p:cNvSpPr/>
          <p:nvPr/>
        </p:nvSpPr>
        <p:spPr>
          <a:xfrm>
            <a:off x="4280416" y="5892403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3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Premier Test Docker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6" name="Text 13"/>
          <p:cNvSpPr/>
          <p:nvPr/>
        </p:nvSpPr>
        <p:spPr>
          <a:xfrm>
            <a:off x="4529138" y="6203275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Exécution de la commande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run hello-world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tester Docker.</a:t>
            </a:r>
            <a:endParaRPr lang="en-US" sz="1225" dirty="0"/>
          </a:p>
        </p:txBody>
      </p:sp>
      <p:sp>
        <p:nvSpPr>
          <p:cNvPr id="17" name="Text 14"/>
          <p:cNvSpPr/>
          <p:nvPr/>
        </p:nvSpPr>
        <p:spPr>
          <a:xfrm>
            <a:off x="4529138" y="6514148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Commandes utiles :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images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voir les images disponibles,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ps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voir les conteneurs en cours d'exécution, et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ps -a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tous les conteneurs.</a:t>
            </a:r>
            <a:endParaRPr lang="en-US" sz="1225" dirty="0"/>
          </a:p>
        </p:txBody>
      </p:sp>
      <p:sp>
        <p:nvSpPr>
          <p:cNvPr id="18" name="Text 15"/>
          <p:cNvSpPr/>
          <p:nvPr/>
        </p:nvSpPr>
        <p:spPr>
          <a:xfrm>
            <a:off x="4280416" y="7073741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4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Création et Gestion de Conteneurs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9" name="Text 16"/>
          <p:cNvSpPr/>
          <p:nvPr/>
        </p:nvSpPr>
        <p:spPr>
          <a:xfrm>
            <a:off x="4529138" y="7384613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Exemple de création d'un conteneur Nginx avec des options de nom et de mappage de port (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run --name web01 -d -p 9080:80 nginx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).</a:t>
            </a:r>
            <a:endParaRPr lang="en-US" sz="1225" dirty="0"/>
          </a:p>
        </p:txBody>
      </p:sp>
      <p:sp>
        <p:nvSpPr>
          <p:cNvPr id="20" name="Text 17"/>
          <p:cNvSpPr/>
          <p:nvPr/>
        </p:nvSpPr>
        <p:spPr>
          <a:xfrm>
            <a:off x="4529138" y="7944207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Accéder au conteneur via l'adresse IP de la VM et le port mappé.</a:t>
            </a:r>
            <a:endParaRPr lang="en-US" sz="1225" dirty="0"/>
          </a:p>
        </p:txBody>
      </p:sp>
      <p:sp>
        <p:nvSpPr>
          <p:cNvPr id="21" name="Text 18"/>
          <p:cNvSpPr/>
          <p:nvPr/>
        </p:nvSpPr>
        <p:spPr>
          <a:xfrm>
            <a:off x="4280416" y="8255079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5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Création d'Images Personnalisées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22" name="Text 19"/>
          <p:cNvSpPr/>
          <p:nvPr/>
        </p:nvSpPr>
        <p:spPr>
          <a:xfrm>
            <a:off x="4529138" y="8565952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Création d'un Dockerfile pour définir une image basée sur Ubuntu.</a:t>
            </a:r>
            <a:endParaRPr lang="en-US" sz="1225" dirty="0"/>
          </a:p>
        </p:txBody>
      </p:sp>
      <p:sp>
        <p:nvSpPr>
          <p:cNvPr id="23" name="Text 20"/>
          <p:cNvSpPr/>
          <p:nvPr/>
        </p:nvSpPr>
        <p:spPr>
          <a:xfrm>
            <a:off x="4529138" y="8876824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Construction de l'image avec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build -t &lt;nom_image&gt; .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225" dirty="0"/>
          </a:p>
        </p:txBody>
      </p:sp>
      <p:sp>
        <p:nvSpPr>
          <p:cNvPr id="24" name="Text 21"/>
          <p:cNvSpPr/>
          <p:nvPr/>
        </p:nvSpPr>
        <p:spPr>
          <a:xfrm>
            <a:off x="4280416" y="9187696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6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Nettoyage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25" name="Text 22"/>
          <p:cNvSpPr/>
          <p:nvPr/>
        </p:nvSpPr>
        <p:spPr>
          <a:xfrm>
            <a:off x="4529138" y="9498568"/>
            <a:ext cx="6069568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Commandes pour arrêter (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stop &lt;nom_conteneur&gt;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 et supprimer (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rm &lt;nom_conteneur&gt;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rmi &lt;ID_image&gt;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 les conteneurs et images pour préparer l'environnement pour la prochaine session.</a:t>
            </a:r>
            <a:endParaRPr lang="en-US" sz="1225" dirty="0"/>
          </a:p>
        </p:txBody>
      </p:sp>
      <p:sp>
        <p:nvSpPr>
          <p:cNvPr id="26" name="Text 23"/>
          <p:cNvSpPr/>
          <p:nvPr/>
        </p:nvSpPr>
        <p:spPr>
          <a:xfrm>
            <a:off x="4031575" y="10419636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 :</a:t>
            </a:r>
            <a:endParaRPr lang="en-US" sz="1225" dirty="0"/>
          </a:p>
        </p:txBody>
      </p:sp>
      <p:sp>
        <p:nvSpPr>
          <p:cNvPr id="27" name="Text 24"/>
          <p:cNvSpPr/>
          <p:nvPr/>
        </p:nvSpPr>
        <p:spPr>
          <a:xfrm>
            <a:off x="4280297" y="10843260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Documentation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Toutes les commandes et le fichier Docker seront disponibles sur GitHub.</a:t>
            </a:r>
            <a:endParaRPr lang="en-US" sz="1225" dirty="0"/>
          </a:p>
        </p:txBody>
      </p:sp>
      <p:sp>
        <p:nvSpPr>
          <p:cNvPr id="28" name="Text 25"/>
          <p:cNvSpPr/>
          <p:nvPr/>
        </p:nvSpPr>
        <p:spPr>
          <a:xfrm>
            <a:off x="4280297" y="11154132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Préparation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Nettoyez l’environnement avant la prochaine étape.</a:t>
            </a:r>
            <a:endParaRPr lang="en-US" sz="1225" dirty="0"/>
          </a:p>
        </p:txBody>
      </p:sp>
      <p:pic>
        <p:nvPicPr>
          <p:cNvPr id="2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050488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Le Projet Vprofile: Une Démonstration Pratique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2883575"/>
            <a:ext cx="4579739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69406" y="3128605"/>
            <a:ext cx="319706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Application Multicouche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869406" y="3609023"/>
            <a:ext cx="408967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Vprofile est une application web composée de microservices s'exécutant dans des conteneurs Docker.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883575"/>
            <a:ext cx="4579739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71316" y="3128605"/>
            <a:ext cx="281380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Stockage de Données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71316" y="3609023"/>
            <a:ext cx="408967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Les données sont gérées par des bases de données Docker, garantissant la fiabilité et la scalabilité.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624376" y="5142428"/>
            <a:ext cx="4579739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869406" y="5387459"/>
            <a:ext cx="407169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Orchestration avec Kubernetes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869406" y="5867876"/>
            <a:ext cx="408967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Kubernetes permet de déployer, gérer et mettre à l'échelle facilement les conteneurs Docker.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5142428"/>
            <a:ext cx="4579739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71316" y="5387459"/>
            <a:ext cx="288917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Déploiement Simplifié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71316" y="5867876"/>
            <a:ext cx="408967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Les conteneurs rendent le déploiement de l'application rapide, cohérent et indépendant de l'environnement.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5169158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31575" y="427673"/>
            <a:ext cx="6567130" cy="19440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Voici un résumé des points essentiels de la partie sur l'exécution de l'application Vprofile sur des conteneurs Docker :</a:t>
            </a:r>
            <a:endParaRPr lang="en-US" sz="3062" dirty="0"/>
          </a:p>
        </p:txBody>
      </p:sp>
      <p:sp>
        <p:nvSpPr>
          <p:cNvPr id="5" name="Text 2"/>
          <p:cNvSpPr/>
          <p:nvPr/>
        </p:nvSpPr>
        <p:spPr>
          <a:xfrm>
            <a:off x="4031575" y="2682716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Objectif et Contexte :</a:t>
            </a:r>
            <a:endParaRPr lang="en-US" sz="1225" dirty="0"/>
          </a:p>
        </p:txBody>
      </p:sp>
      <p:sp>
        <p:nvSpPr>
          <p:cNvPr id="6" name="Text 3"/>
          <p:cNvSpPr/>
          <p:nvPr/>
        </p:nvSpPr>
        <p:spPr>
          <a:xfrm>
            <a:off x="4280297" y="3106341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But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Montrer comment exécuter l'application Vprofile sur des conteneurs Docker.</a:t>
            </a:r>
            <a:endParaRPr lang="en-US" sz="1225" dirty="0"/>
          </a:p>
        </p:txBody>
      </p:sp>
      <p:sp>
        <p:nvSpPr>
          <p:cNvPr id="7" name="Text 4"/>
          <p:cNvSpPr/>
          <p:nvPr/>
        </p:nvSpPr>
        <p:spPr>
          <a:xfrm>
            <a:off x="4280297" y="3417213"/>
            <a:ext cx="6318409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Aperçu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 Introduction pratique avant d'apprendre à tout configurer depuis zéro dans la section Docker.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4031575" y="4089559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Préparation et Configuration :</a:t>
            </a:r>
            <a:endParaRPr lang="en-US" sz="1225" dirty="0"/>
          </a:p>
        </p:txBody>
      </p:sp>
      <p:sp>
        <p:nvSpPr>
          <p:cNvPr id="9" name="Text 6"/>
          <p:cNvSpPr/>
          <p:nvPr/>
        </p:nvSpPr>
        <p:spPr>
          <a:xfrm>
            <a:off x="4280416" y="4513183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1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Téléchargement et Installation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0" name="Text 7"/>
          <p:cNvSpPr/>
          <p:nvPr/>
        </p:nvSpPr>
        <p:spPr>
          <a:xfrm>
            <a:off x="4529138" y="4824055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Télécharger les fichiers Vagrant nécessaires depuis la section des ressources.</a:t>
            </a:r>
            <a:endParaRPr lang="en-US" sz="1225" dirty="0"/>
          </a:p>
        </p:txBody>
      </p:sp>
      <p:sp>
        <p:nvSpPr>
          <p:cNvPr id="11" name="Text 8"/>
          <p:cNvSpPr/>
          <p:nvPr/>
        </p:nvSpPr>
        <p:spPr>
          <a:xfrm>
            <a:off x="4529138" y="5134928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Configurer un répertoire pour ces fichiers.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4529138" y="5445800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S'assurer d'avoir 2 Go de mémoire vive et arrêter toutes les autres machines virtuelles pour éviter des conflits de ressources.</a:t>
            </a:r>
            <a:endParaRPr lang="en-US" sz="1225" dirty="0"/>
          </a:p>
        </p:txBody>
      </p:sp>
      <p:sp>
        <p:nvSpPr>
          <p:cNvPr id="13" name="Text 10"/>
          <p:cNvSpPr/>
          <p:nvPr/>
        </p:nvSpPr>
        <p:spPr>
          <a:xfrm>
            <a:off x="4280416" y="6005393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2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Lancement de la VM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4" name="Text 11"/>
          <p:cNvSpPr/>
          <p:nvPr/>
        </p:nvSpPr>
        <p:spPr>
          <a:xfrm>
            <a:off x="4529138" y="6316266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Utiliser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vagrant up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démarrer la VM, installer Docker et Docker CLI.</a:t>
            </a:r>
            <a:endParaRPr lang="en-US" sz="1225" dirty="0"/>
          </a:p>
        </p:txBody>
      </p:sp>
      <p:sp>
        <p:nvSpPr>
          <p:cNvPr id="15" name="Text 12"/>
          <p:cNvSpPr/>
          <p:nvPr/>
        </p:nvSpPr>
        <p:spPr>
          <a:xfrm>
            <a:off x="4529138" y="6627138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 connecter à la VM via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vagrant ssh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et passer en utilisateur root.</a:t>
            </a:r>
            <a:endParaRPr lang="en-US" sz="1225" dirty="0"/>
          </a:p>
        </p:txBody>
      </p:sp>
      <p:sp>
        <p:nvSpPr>
          <p:cNvPr id="16" name="Text 13"/>
          <p:cNvSpPr/>
          <p:nvPr/>
        </p:nvSpPr>
        <p:spPr>
          <a:xfrm>
            <a:off x="4031575" y="7050762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Utilisation de Docker Compose :</a:t>
            </a:r>
            <a:endParaRPr lang="en-US" sz="1225" dirty="0"/>
          </a:p>
        </p:txBody>
      </p:sp>
      <p:sp>
        <p:nvSpPr>
          <p:cNvPr id="17" name="Text 14"/>
          <p:cNvSpPr/>
          <p:nvPr/>
        </p:nvSpPr>
        <p:spPr>
          <a:xfrm>
            <a:off x="4280416" y="7474387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1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Configuration de Docker Compose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18" name="Text 15"/>
          <p:cNvSpPr/>
          <p:nvPr/>
        </p:nvSpPr>
        <p:spPr>
          <a:xfrm>
            <a:off x="4529138" y="7785259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Télécharger le fichier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docker-compose.yml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depuis le dépôt GitHub.</a:t>
            </a:r>
            <a:endParaRPr lang="en-US" sz="1225" dirty="0"/>
          </a:p>
        </p:txBody>
      </p:sp>
      <p:sp>
        <p:nvSpPr>
          <p:cNvPr id="19" name="Text 16"/>
          <p:cNvSpPr/>
          <p:nvPr/>
        </p:nvSpPr>
        <p:spPr>
          <a:xfrm>
            <a:off x="4529138" y="8096131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Copier ce fichier dans la VM.</a:t>
            </a:r>
            <a:endParaRPr lang="en-US" sz="1225" dirty="0"/>
          </a:p>
        </p:txBody>
      </p:sp>
      <p:sp>
        <p:nvSpPr>
          <p:cNvPr id="20" name="Text 17"/>
          <p:cNvSpPr/>
          <p:nvPr/>
        </p:nvSpPr>
        <p:spPr>
          <a:xfrm>
            <a:off x="4280416" y="8407003"/>
            <a:ext cx="631829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2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Lancer les Conteneurs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21" name="Text 18"/>
          <p:cNvSpPr/>
          <p:nvPr/>
        </p:nvSpPr>
        <p:spPr>
          <a:xfrm>
            <a:off x="4529138" y="8717875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Utiliser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up -d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démarrer les conteneurs en arrière-plan.</a:t>
            </a:r>
            <a:endParaRPr lang="en-US" sz="1225" dirty="0"/>
          </a:p>
        </p:txBody>
      </p:sp>
      <p:sp>
        <p:nvSpPr>
          <p:cNvPr id="22" name="Text 19"/>
          <p:cNvSpPr/>
          <p:nvPr/>
        </p:nvSpPr>
        <p:spPr>
          <a:xfrm>
            <a:off x="4529138" y="9028748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Vérifier l'état des conteneurs avec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ps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225" dirty="0"/>
          </a:p>
        </p:txBody>
      </p:sp>
      <p:sp>
        <p:nvSpPr>
          <p:cNvPr id="23" name="Text 20"/>
          <p:cNvSpPr/>
          <p:nvPr/>
        </p:nvSpPr>
        <p:spPr>
          <a:xfrm>
            <a:off x="4031575" y="9452372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Validation de l'Application Vprofile :</a:t>
            </a:r>
            <a:endParaRPr lang="en-US" sz="1225" dirty="0"/>
          </a:p>
        </p:txBody>
      </p:sp>
      <p:sp>
        <p:nvSpPr>
          <p:cNvPr id="24" name="Text 21"/>
          <p:cNvSpPr/>
          <p:nvPr/>
        </p:nvSpPr>
        <p:spPr>
          <a:xfrm>
            <a:off x="4280297" y="9875996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Accès et Test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25" name="Text 22"/>
          <p:cNvSpPr/>
          <p:nvPr/>
        </p:nvSpPr>
        <p:spPr>
          <a:xfrm>
            <a:off x="4529138" y="10186868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Accéder aux conteneurs via l'adresse IP de la VM.</a:t>
            </a:r>
            <a:endParaRPr lang="en-US" sz="1225" dirty="0"/>
          </a:p>
        </p:txBody>
      </p:sp>
      <p:sp>
        <p:nvSpPr>
          <p:cNvPr id="26" name="Text 23"/>
          <p:cNvSpPr/>
          <p:nvPr/>
        </p:nvSpPr>
        <p:spPr>
          <a:xfrm>
            <a:off x="4529138" y="10497741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Tester les différents services (Nginx, Tomcat, RabbitMQ, Memcached, MySQL) pour s'assurer qu'ils fonctionnent correctement.</a:t>
            </a:r>
            <a:endParaRPr lang="en-US" sz="1225" dirty="0"/>
          </a:p>
        </p:txBody>
      </p:sp>
      <p:sp>
        <p:nvSpPr>
          <p:cNvPr id="27" name="Text 24"/>
          <p:cNvSpPr/>
          <p:nvPr/>
        </p:nvSpPr>
        <p:spPr>
          <a:xfrm>
            <a:off x="4529138" y="11057334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Utiliser l'interface utilisateur de Vprofile pour valider le bon fonctionnement de tous les conteneurs.</a:t>
            </a:r>
            <a:endParaRPr lang="en-US" sz="1225" dirty="0"/>
          </a:p>
        </p:txBody>
      </p:sp>
      <p:sp>
        <p:nvSpPr>
          <p:cNvPr id="28" name="Text 25"/>
          <p:cNvSpPr/>
          <p:nvPr/>
        </p:nvSpPr>
        <p:spPr>
          <a:xfrm>
            <a:off x="4031575" y="11729680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Nettoyage :</a:t>
            </a:r>
            <a:endParaRPr lang="en-US" sz="1225" dirty="0"/>
          </a:p>
        </p:txBody>
      </p:sp>
      <p:sp>
        <p:nvSpPr>
          <p:cNvPr id="29" name="Text 26"/>
          <p:cNvSpPr/>
          <p:nvPr/>
        </p:nvSpPr>
        <p:spPr>
          <a:xfrm>
            <a:off x="4280297" y="12153305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Arrêt et Suppression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30" name="Text 27"/>
          <p:cNvSpPr/>
          <p:nvPr/>
        </p:nvSpPr>
        <p:spPr>
          <a:xfrm>
            <a:off x="4529138" y="12464177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Utiliser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 down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arrêter et supprimer les conteneurs.</a:t>
            </a:r>
            <a:endParaRPr lang="en-US" sz="1225" dirty="0"/>
          </a:p>
        </p:txBody>
      </p:sp>
      <p:sp>
        <p:nvSpPr>
          <p:cNvPr id="31" name="Text 28"/>
          <p:cNvSpPr/>
          <p:nvPr/>
        </p:nvSpPr>
        <p:spPr>
          <a:xfrm>
            <a:off x="4529138" y="12775049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Utiliser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system prune -a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pour nettoyer toutes les images et conteneurs inutilisés.</a:t>
            </a:r>
            <a:endParaRPr lang="en-US" sz="1225" dirty="0"/>
          </a:p>
        </p:txBody>
      </p:sp>
      <p:sp>
        <p:nvSpPr>
          <p:cNvPr id="32" name="Text 29"/>
          <p:cNvSpPr/>
          <p:nvPr/>
        </p:nvSpPr>
        <p:spPr>
          <a:xfrm>
            <a:off x="4031575" y="13198673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 :</a:t>
            </a:r>
            <a:endParaRPr lang="en-US" sz="1225" dirty="0"/>
          </a:p>
        </p:txBody>
      </p:sp>
      <p:sp>
        <p:nvSpPr>
          <p:cNvPr id="33" name="Text 30"/>
          <p:cNvSpPr/>
          <p:nvPr/>
        </p:nvSpPr>
        <p:spPr>
          <a:xfrm>
            <a:off x="4280297" y="13622298"/>
            <a:ext cx="631840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Char char="•"/>
            </a:pPr>
            <a:r>
              <a:rPr lang="en-US" sz="1225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Simplicité et Efficacité</a:t>
            </a:r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:</a:t>
            </a:r>
            <a:endParaRPr lang="en-US" sz="1225" dirty="0"/>
          </a:p>
        </p:txBody>
      </p:sp>
      <p:sp>
        <p:nvSpPr>
          <p:cNvPr id="34" name="Text 31"/>
          <p:cNvSpPr/>
          <p:nvPr/>
        </p:nvSpPr>
        <p:spPr>
          <a:xfrm>
            <a:off x="4529138" y="13933170"/>
            <a:ext cx="606956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Montrer la facilité d'exécution des applications sur des conteneurs Docker.</a:t>
            </a:r>
            <a:endParaRPr lang="en-US" sz="1225" dirty="0"/>
          </a:p>
        </p:txBody>
      </p:sp>
      <p:sp>
        <p:nvSpPr>
          <p:cNvPr id="35" name="Text 32"/>
          <p:cNvSpPr/>
          <p:nvPr/>
        </p:nvSpPr>
        <p:spPr>
          <a:xfrm>
            <a:off x="4529138" y="14244042"/>
            <a:ext cx="6069568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 à l'utilisation avancée de Docker, qui sera détaillée dans les sections suivantes de la conférence.</a:t>
            </a:r>
            <a:endParaRPr lang="en-US" sz="1225" dirty="0"/>
          </a:p>
        </p:txBody>
      </p:sp>
      <p:pic>
        <p:nvPicPr>
          <p:cNvPr id="3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2680037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31575" y="427673"/>
            <a:ext cx="6567130" cy="9720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Projet Vprofile : Aller sur votre navigateur et entrer votre IP</a:t>
            </a:r>
            <a:endParaRPr lang="en-US" sz="3062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575" y="1710690"/>
            <a:ext cx="6567130" cy="2361367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575" y="4246959"/>
            <a:ext cx="6567130" cy="274903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031575" y="7170896"/>
            <a:ext cx="6567130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endParaRPr lang="en-US" sz="1225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1575" y="7594521"/>
            <a:ext cx="6567130" cy="2365653"/>
          </a:xfrm>
          <a:prstGeom prst="rect">
            <a:avLst/>
          </a:prstGeom>
        </p:spPr>
      </p:pic>
      <p:pic>
        <p:nvPicPr>
          <p:cNvPr id="9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1575" y="10135076"/>
            <a:ext cx="6567130" cy="2117288"/>
          </a:xfrm>
          <a:prstGeom prst="rect">
            <a:avLst/>
          </a:prstGeom>
        </p:spPr>
      </p:pic>
      <p:pic>
        <p:nvPicPr>
          <p:cNvPr id="10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2024-05-16T12:28:38Z</dcterms:created>
  <dcterms:modified xsi:type="dcterms:W3CDTF">2024-05-16T12:28:38Z</dcterms:modified>
</cp:coreProperties>
</file>